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handoutMasterIdLst>
    <p:handoutMasterId r:id="rId100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354" r:id="rId11"/>
    <p:sldId id="266" r:id="rId12"/>
    <p:sldId id="268" r:id="rId13"/>
    <p:sldId id="346" r:id="rId14"/>
    <p:sldId id="350" r:id="rId15"/>
    <p:sldId id="267" r:id="rId16"/>
    <p:sldId id="269" r:id="rId17"/>
    <p:sldId id="348" r:id="rId18"/>
    <p:sldId id="339" r:id="rId19"/>
    <p:sldId id="349" r:id="rId20"/>
    <p:sldId id="259" r:id="rId21"/>
    <p:sldId id="260" r:id="rId22"/>
    <p:sldId id="327" r:id="rId23"/>
    <p:sldId id="262" r:id="rId24"/>
    <p:sldId id="263" r:id="rId25"/>
    <p:sldId id="264" r:id="rId26"/>
    <p:sldId id="294" r:id="rId27"/>
    <p:sldId id="295" r:id="rId28"/>
    <p:sldId id="297" r:id="rId29"/>
    <p:sldId id="326" r:id="rId30"/>
    <p:sldId id="298" r:id="rId31"/>
    <p:sldId id="357" r:id="rId32"/>
    <p:sldId id="299" r:id="rId33"/>
    <p:sldId id="300" r:id="rId34"/>
    <p:sldId id="319" r:id="rId35"/>
    <p:sldId id="321" r:id="rId36"/>
    <p:sldId id="322" r:id="rId37"/>
    <p:sldId id="271" r:id="rId38"/>
    <p:sldId id="273" r:id="rId39"/>
    <p:sldId id="272" r:id="rId40"/>
    <p:sldId id="270" r:id="rId41"/>
    <p:sldId id="355" r:id="rId42"/>
    <p:sldId id="352" r:id="rId43"/>
    <p:sldId id="351" r:id="rId44"/>
    <p:sldId id="280" r:id="rId45"/>
    <p:sldId id="281" r:id="rId46"/>
    <p:sldId id="289" r:id="rId47"/>
    <p:sldId id="278" r:id="rId48"/>
    <p:sldId id="274" r:id="rId49"/>
    <p:sldId id="275" r:id="rId50"/>
    <p:sldId id="276" r:id="rId51"/>
    <p:sldId id="341" r:id="rId52"/>
    <p:sldId id="347" r:id="rId53"/>
    <p:sldId id="282" r:id="rId54"/>
    <p:sldId id="283" r:id="rId55"/>
    <p:sldId id="277" r:id="rId56"/>
    <p:sldId id="344" r:id="rId57"/>
    <p:sldId id="345" r:id="rId58"/>
    <p:sldId id="336" r:id="rId59"/>
    <p:sldId id="285" r:id="rId60"/>
    <p:sldId id="286" r:id="rId61"/>
    <p:sldId id="287" r:id="rId62"/>
    <p:sldId id="288" r:id="rId63"/>
    <p:sldId id="290" r:id="rId64"/>
    <p:sldId id="284" r:id="rId65"/>
    <p:sldId id="293" r:id="rId66"/>
    <p:sldId id="291" r:id="rId67"/>
    <p:sldId id="328" r:id="rId68"/>
    <p:sldId id="329" r:id="rId69"/>
    <p:sldId id="306" r:id="rId70"/>
    <p:sldId id="317" r:id="rId71"/>
    <p:sldId id="318" r:id="rId72"/>
    <p:sldId id="330" r:id="rId73"/>
    <p:sldId id="338" r:id="rId74"/>
    <p:sldId id="334" r:id="rId75"/>
    <p:sldId id="301" r:id="rId76"/>
    <p:sldId id="302" r:id="rId77"/>
    <p:sldId id="303" r:id="rId78"/>
    <p:sldId id="304" r:id="rId79"/>
    <p:sldId id="343" r:id="rId80"/>
    <p:sldId id="305" r:id="rId81"/>
    <p:sldId id="331" r:id="rId82"/>
    <p:sldId id="353" r:id="rId83"/>
    <p:sldId id="323" r:id="rId84"/>
    <p:sldId id="333" r:id="rId85"/>
    <p:sldId id="310" r:id="rId86"/>
    <p:sldId id="308" r:id="rId87"/>
    <p:sldId id="307" r:id="rId88"/>
    <p:sldId id="356" r:id="rId89"/>
    <p:sldId id="342" r:id="rId90"/>
    <p:sldId id="312" r:id="rId91"/>
    <p:sldId id="311" r:id="rId92"/>
    <p:sldId id="309" r:id="rId93"/>
    <p:sldId id="332" r:id="rId94"/>
    <p:sldId id="314" r:id="rId95"/>
    <p:sldId id="315" r:id="rId96"/>
    <p:sldId id="324" r:id="rId97"/>
    <p:sldId id="325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354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357"/>
            <p14:sldId id="299"/>
            <p14:sldId id="300"/>
            <p14:sldId id="319"/>
            <p14:sldId id="321"/>
            <p14:sldId id="322"/>
            <p14:sldId id="271"/>
            <p14:sldId id="273"/>
            <p14:sldId id="272"/>
            <p14:sldId id="270"/>
            <p14:sldId id="355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56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104" d="100"/>
          <a:sy n="104" d="100"/>
        </p:scale>
        <p:origin x="97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12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Personal note: I was given a poster of this at a conference in ~ 2012, but a high-res image was never online.  I sent my original to David Rumsey and he added it to his collection.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@amorimfranchi/an-easier-to-interpret-alternative-to-paired-barplots-in-r-490d4472e8c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5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hyperlink" Target="https://friendly.github.io/HistData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vie/GuerryLife2-SocSpectrum.pdf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orldmapper.or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orldmapper.org/map-animation-co2-emissions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ropensci.org/rtweet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acsimiles.com/facsimiles/ramon-llulls-tree-of-the-philosophy-of-love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Tree_of_Science_(Ramon_Llull)" TargetMode="External"/><Relationship Id="rId4" Type="http://schemas.openxmlformats.org/officeDocument/2006/relationships/hyperlink" Target="https://en.wikipedia.org/wiki/Tree_of_life_(biology)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catalogue.com/blog/10-year-anniversary-top-10-charts-in-2023/" TargetMode="External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ganimate.com/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hiny.posit.co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BAF3DD5-F774-DB6D-190C-38842D553F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" y="4667186"/>
            <a:ext cx="1063537" cy="1224000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8EEB3E78-B439-5D27-77EE-B16B33631E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99" y="468069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BDDE-5688-33BF-4432-0621D104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Bar chart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9246-C735-C411-F6A4-E9479B91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CEFEE-E083-6851-4D2E-FDFE138D6D92}"/>
              </a:ext>
            </a:extLst>
          </p:cNvPr>
          <p:cNvSpPr txBox="1"/>
          <p:nvPr/>
        </p:nvSpPr>
        <p:spPr>
          <a:xfrm>
            <a:off x="685800" y="6428601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2"/>
              </a:rPr>
              <a:t>https://medium.com/@amorimfranchi/an-easier-to-interpret-alternative-to-paired-barplots-in-r-490d4472e8cd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21E4-7F77-A7C3-90D4-53DC721204D6}"/>
              </a:ext>
            </a:extLst>
          </p:cNvPr>
          <p:cNvSpPr txBox="1"/>
          <p:nvPr/>
        </p:nvSpPr>
        <p:spPr>
          <a:xfrm>
            <a:off x="457200" y="12192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Bar charts are often used to make comparisons between two series</a:t>
            </a:r>
          </a:p>
          <a:p>
            <a:endParaRPr lang="en-CA" sz="1600" dirty="0"/>
          </a:p>
          <a:p>
            <a:r>
              <a:rPr lang="en-CA" sz="1600" dirty="0"/>
              <a:t>But your eyes must move around to compare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8CD5-0398-A473-864F-CD440BB5FDEC}"/>
              </a:ext>
            </a:extLst>
          </p:cNvPr>
          <p:cNvSpPr txBox="1"/>
          <p:nvPr/>
        </p:nvSpPr>
        <p:spPr>
          <a:xfrm>
            <a:off x="4572000" y="121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 alternative is a </a:t>
            </a:r>
            <a:r>
              <a:rPr lang="en-CA" sz="1600" dirty="0">
                <a:solidFill>
                  <a:srgbClr val="0070C0"/>
                </a:solidFill>
              </a:rPr>
              <a:t>dumbbell</a:t>
            </a:r>
            <a:r>
              <a:rPr lang="en-CA" sz="1600" dirty="0"/>
              <a:t> chart--- dot plot w/ connecting lines---making comparisons </a:t>
            </a:r>
            <a:r>
              <a:rPr lang="en-CA" sz="1600" dirty="0">
                <a:solidFill>
                  <a:srgbClr val="0070C0"/>
                </a:solidFill>
              </a:rPr>
              <a:t>direct</a:t>
            </a:r>
            <a:r>
              <a:rPr lang="en-CA" sz="1600" dirty="0"/>
              <a:t>.</a:t>
            </a:r>
          </a:p>
          <a:p>
            <a:endParaRPr lang="en-CA" sz="1600" dirty="0"/>
          </a:p>
          <a:p>
            <a:r>
              <a:rPr lang="en-CA" sz="1600" dirty="0">
                <a:solidFill>
                  <a:srgbClr val="0070C0"/>
                </a:solidFill>
              </a:rPr>
              <a:t>Effect ordering</a:t>
            </a:r>
            <a:r>
              <a:rPr lang="en-CA" sz="1600" dirty="0"/>
              <a:t>: Countries have also been sorted to show increase / decrease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6F7A0-A626-D920-948F-AE1EFC3AABD6}"/>
              </a:ext>
            </a:extLst>
          </p:cNvPr>
          <p:cNvSpPr txBox="1"/>
          <p:nvPr/>
        </p:nvSpPr>
        <p:spPr>
          <a:xfrm>
            <a:off x="609600" y="5638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Which countries gained the most from 1960 – 2000?</a:t>
            </a:r>
          </a:p>
        </p:txBody>
      </p:sp>
      <p:pic>
        <p:nvPicPr>
          <p:cNvPr id="17" name="Content Placeholder 16" descr="A graph of a farm size&#10;&#10;Description automatically generated">
            <a:extLst>
              <a:ext uri="{FF2B5EF4-FFF2-40B4-BE49-F238E27FC236}">
                <a16:creationId xmlns:a16="http://schemas.microsoft.com/office/drawing/2014/main" id="{85F35A08-3A3E-6693-9D1A-8277D3FC9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276"/>
            <a:ext cx="4038600" cy="2524124"/>
          </a:xfrm>
        </p:spPr>
      </p:pic>
      <p:pic>
        <p:nvPicPr>
          <p:cNvPr id="21" name="Content Placeholder 20" descr="A graph showing the average farm size between 2000 and 2000&#10;&#10;Description automatically generated">
            <a:extLst>
              <a:ext uri="{FF2B5EF4-FFF2-40B4-BE49-F238E27FC236}">
                <a16:creationId xmlns:a16="http://schemas.microsoft.com/office/drawing/2014/main" id="{585D5695-5FF5-F07D-B4FF-E5105070B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62276"/>
            <a:ext cx="4038600" cy="2524124"/>
          </a:xfrm>
        </p:spPr>
      </p:pic>
    </p:spTree>
    <p:extLst>
      <p:ext uri="{BB962C8B-B14F-4D97-AF65-F5344CB8AC3E}">
        <p14:creationId xmlns:p14="http://schemas.microsoft.com/office/powerpoint/2010/main" val="42415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</a:t>
            </a:r>
            <a:r>
              <a:rPr lang="en-US" dirty="0">
                <a:solidFill>
                  <a:srgbClr val="FF0000"/>
                </a:solidFill>
              </a:rPr>
              <a:t>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balance</a:t>
            </a:r>
            <a:r>
              <a:rPr lang="en-US" dirty="0"/>
              <a:t> changed back and forth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57C75-3E97-F119-50C2-1BAC2AE9236C}"/>
              </a:ext>
            </a:extLst>
          </p:cNvPr>
          <p:cNvSpPr txBox="1"/>
          <p:nvPr/>
        </p:nvSpPr>
        <p:spPr>
          <a:xfrm>
            <a:off x="523612" y="5181600"/>
            <a:ext cx="4048388" cy="64633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Economic ‘history’ could now be visualized and explained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7E4E1-037B-B0F0-CCD7-053144200130}"/>
              </a:ext>
            </a:extLst>
          </p:cNvPr>
          <p:cNvSpPr/>
          <p:nvPr/>
        </p:nvSpPr>
        <p:spPr>
          <a:xfrm>
            <a:off x="3124200" y="3479189"/>
            <a:ext cx="1066800" cy="1295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066661"/>
          </a:xfrm>
        </p:spPr>
        <p:txBody>
          <a:bodyPr>
            <a:normAutofit fontScale="90000"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029200" y="16002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3957B-DD27-64DC-0949-5DE07EFA183B}"/>
              </a:ext>
            </a:extLst>
          </p:cNvPr>
          <p:cNvSpPr txBox="1"/>
          <p:nvPr/>
        </p:nvSpPr>
        <p:spPr>
          <a:xfrm>
            <a:off x="5105400" y="51816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Hey – wait</a:t>
            </a:r>
          </a:p>
          <a:p>
            <a:r>
              <a:rPr lang="en-CA" dirty="0"/>
              <a:t>Isn’t this just a time-series in polar coordinates?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7373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imports, exports, debt)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the earliest example of </a:t>
            </a:r>
            <a:r>
              <a:rPr lang="en-US" b="1" dirty="0">
                <a:solidFill>
                  <a:srgbClr val="FF0000"/>
                </a:solidFill>
              </a:rPr>
              <a:t>visual storytelling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Slopes</a:t>
            </a:r>
            <a:r>
              <a:rPr lang="en-US" dirty="0"/>
              <a:t>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dirty="0">
                <a:solidFill>
                  <a:srgbClr val="00B0F0"/>
                </a:solidFill>
              </a:rPr>
              <a:t>tasks</a:t>
            </a:r>
            <a:r>
              <a:rPr lang="en-US" dirty="0"/>
              <a:t>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C50012-6299-C9F7-ACF1-87AC0C46C6AA}"/>
              </a:ext>
            </a:extLst>
          </p:cNvPr>
          <p:cNvSpPr txBox="1"/>
          <p:nvPr/>
        </p:nvSpPr>
        <p:spPr>
          <a:xfrm>
            <a:off x="8013700" y="570497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More likely to be drafted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45E8D-8FA4-B2A6-63BD-E51F1BE31BEC}"/>
              </a:ext>
            </a:extLst>
          </p:cNvPr>
          <p:cNvSpPr txBox="1"/>
          <p:nvPr/>
        </p:nvSpPr>
        <p:spPr>
          <a:xfrm>
            <a:off x="7772400" y="19050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Less likely to be drafted</a:t>
            </a:r>
          </a:p>
        </p:txBody>
      </p: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36629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8DD2F-A174-1119-A04E-B4426B10CD2F}"/>
              </a:ext>
            </a:extLst>
          </p:cNvPr>
          <p:cNvSpPr/>
          <p:nvPr/>
        </p:nvSpPr>
        <p:spPr>
          <a:xfrm>
            <a:off x="7315200" y="1828800"/>
            <a:ext cx="1348149" cy="3429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prestige: ~ 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aids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B82DBA-6E3D-2F8E-3CAD-6F42D1CAEB09}"/>
              </a:ext>
            </a:extLst>
          </p:cNvPr>
          <p:cNvCxnSpPr>
            <a:cxnSpLocks/>
          </p:cNvCxnSpPr>
          <p:nvPr/>
        </p:nvCxnSpPr>
        <p:spPr>
          <a:xfrm>
            <a:off x="2743202" y="3276600"/>
            <a:ext cx="2743200" cy="457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568F3-B026-1E1D-E3A6-6C9D60362147}"/>
              </a:ext>
            </a:extLst>
          </p:cNvPr>
          <p:cNvCxnSpPr>
            <a:cxnSpLocks/>
          </p:cNvCxnSpPr>
          <p:nvPr/>
        </p:nvCxnSpPr>
        <p:spPr>
          <a:xfrm>
            <a:off x="3352800" y="4267200"/>
            <a:ext cx="1219200" cy="228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627E5F-FA33-5BCC-66B5-85822D296C50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Essential idea: You can choose different methods to render the diagonal &amp; off-diagonal panels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25C664-4F6C-EB86-A60E-9ACA87E763BE}"/>
              </a:ext>
            </a:extLst>
          </p:cNvPr>
          <p:cNvCxnSpPr/>
          <p:nvPr/>
        </p:nvCxnSpPr>
        <p:spPr>
          <a:xfrm flipV="1">
            <a:off x="3048000" y="2514600"/>
            <a:ext cx="1219200" cy="381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classify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sz="2800" dirty="0">
                <a:solidFill>
                  <a:srgbClr val="FF0000"/>
                </a:solidFill>
              </a:rPr>
              <a:t>“</a:t>
            </a:r>
            <a:r>
              <a:rPr lang="en-US" sz="2800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545A-E629-4847-B396-2413D253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A7FEE-2D8B-4038-92DB-C1E62153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E9D27-9431-4162-BFE4-9C27FB8B479A}"/>
              </a:ext>
            </a:extLst>
          </p:cNvPr>
          <p:cNvSpPr txBox="1"/>
          <p:nvPr/>
        </p:nvSpPr>
        <p:spPr>
          <a:xfrm>
            <a:off x="406338" y="1081865"/>
            <a:ext cx="696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Area proportional </a:t>
            </a:r>
            <a:r>
              <a:rPr lang="en-US" dirty="0"/>
              <a:t>display of frequencies in </a:t>
            </a:r>
            <a:r>
              <a:rPr lang="en-US" i="1" dirty="0"/>
              <a:t>n</a:t>
            </a:r>
            <a:r>
              <a:rPr lang="en-US" dirty="0"/>
              <a:t>-way table</a:t>
            </a:r>
          </a:p>
          <a:p>
            <a:r>
              <a:rPr lang="en-US" dirty="0"/>
              <a:t>Shaded according to </a:t>
            </a:r>
            <a:r>
              <a:rPr lang="en-US" dirty="0">
                <a:solidFill>
                  <a:srgbClr val="0070C0"/>
                </a:solidFill>
              </a:rPr>
              <a:t>deviation</a:t>
            </a:r>
            <a:r>
              <a:rPr lang="en-US" dirty="0"/>
              <a:t> (residual) from independence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45F805-89B7-4211-ADAD-77F583966D1F}"/>
              </a:ext>
            </a:extLst>
          </p:cNvPr>
          <p:cNvGrpSpPr/>
          <p:nvPr/>
        </p:nvGrpSpPr>
        <p:grpSpPr>
          <a:xfrm>
            <a:off x="457200" y="2165556"/>
            <a:ext cx="2618075" cy="3389531"/>
            <a:chOff x="457200" y="2165556"/>
            <a:chExt cx="2618075" cy="3389531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8427D23-16E6-46C3-B2EB-AC2AF244C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60" y="2165556"/>
              <a:ext cx="2610699" cy="23774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20F1F1-BF0A-4AB6-BBEA-43B0439D4828}"/>
                </a:ext>
              </a:extLst>
            </p:cNvPr>
            <p:cNvSpPr txBox="1"/>
            <p:nvPr/>
          </p:nvSpPr>
          <p:spPr>
            <a:xfrm>
              <a:off x="457200" y="4908756"/>
              <a:ext cx="2618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Divide unit square ~ V1 marginal frequencies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E57F2-5114-4041-A405-08BC8128FC7D}"/>
              </a:ext>
            </a:extLst>
          </p:cNvPr>
          <p:cNvGrpSpPr/>
          <p:nvPr/>
        </p:nvGrpSpPr>
        <p:grpSpPr>
          <a:xfrm>
            <a:off x="3075275" y="1936956"/>
            <a:ext cx="2874527" cy="3598291"/>
            <a:chOff x="3075275" y="1936956"/>
            <a:chExt cx="2874527" cy="3598291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C830296-2017-45F3-8F8A-013F3FEC8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275" y="1936956"/>
              <a:ext cx="2874527" cy="2743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B53E01-67FE-4D4B-85E9-73777B4FA71E}"/>
                </a:ext>
              </a:extLst>
            </p:cNvPr>
            <p:cNvSpPr txBox="1"/>
            <p:nvPr/>
          </p:nvSpPr>
          <p:spPr>
            <a:xfrm>
              <a:off x="3326811" y="4888916"/>
              <a:ext cx="2459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Subdivide each ~ V2|V1 conditional frequencies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8AFD6B-9FE0-4427-8529-10C89A938D22}"/>
              </a:ext>
            </a:extLst>
          </p:cNvPr>
          <p:cNvSpPr txBox="1"/>
          <p:nvPr/>
        </p:nvSpPr>
        <p:spPr>
          <a:xfrm>
            <a:off x="3957484" y="593703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BC9EFA-F4EF-47E6-A008-0F3DA397D809}"/>
              </a:ext>
            </a:extLst>
          </p:cNvPr>
          <p:cNvGrpSpPr/>
          <p:nvPr/>
        </p:nvGrpSpPr>
        <p:grpSpPr>
          <a:xfrm>
            <a:off x="5917847" y="1819461"/>
            <a:ext cx="2845854" cy="4679488"/>
            <a:chOff x="5917847" y="1819461"/>
            <a:chExt cx="2845854" cy="4679488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09F8B30-4DB7-4D5E-8E33-C10D9306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847" y="1819461"/>
              <a:ext cx="2845854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91F02-0862-4005-B0C1-475390C85561}"/>
                </a:ext>
              </a:extLst>
            </p:cNvPr>
            <p:cNvSpPr txBox="1"/>
            <p:nvPr/>
          </p:nvSpPr>
          <p:spPr>
            <a:xfrm>
              <a:off x="6096000" y="4888916"/>
              <a:ext cx="26677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Shade ~ residual (</a:t>
              </a:r>
              <a:r>
                <a:rPr lang="en-US" dirty="0" err="1"/>
                <a:t>d</a:t>
              </a:r>
              <a:r>
                <a:rPr lang="en-US" baseline="-25000" dirty="0" err="1"/>
                <a:t>ij</a:t>
              </a:r>
              <a:r>
                <a:rPr lang="en-US" dirty="0"/>
                <a:t>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positive</a:t>
              </a:r>
              <a:r>
                <a:rPr lang="en-US" dirty="0"/>
                <a:t>:  O &gt; 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negative</a:t>
              </a:r>
              <a:r>
                <a:rPr lang="en-US" dirty="0"/>
                <a:t>: O &lt; E</a:t>
              </a:r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C6B57A05-B8C8-418B-9A1B-3827AEB186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15771" y="5886606"/>
            <a:ext cx="2308062" cy="612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866600" imgH="495000" progId="Equation.DSMT4">
                    <p:embed/>
                  </p:oleObj>
                </mc:Choice>
                <mc:Fallback>
                  <p:oleObj name="Equation" r:id="rId6" imgW="1866600" imgH="495000" progId="Equation.DSMT4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C6B57A05-B8C8-418B-9A1B-3827AEB186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15771" y="5886606"/>
                          <a:ext cx="2308062" cy="6123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917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633076"/>
              </p:ext>
            </p:extLst>
          </p:nvPr>
        </p:nvGraphicFramePr>
        <p:xfrm>
          <a:off x="666750" y="2524125"/>
          <a:ext cx="2667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88760" imgH="482400" progId="Equation.DSMT4">
                  <p:embed/>
                </p:oleObj>
              </mc:Choice>
              <mc:Fallback>
                <p:oleObj name="Equation" r:id="rId3" imgW="1688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2524125"/>
                        <a:ext cx="2667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>
                  <a:hlinkClick r:id="rId4"/>
                </a:rPr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</a:t>
            </a:r>
            <a:r>
              <a:rPr lang="en-US" sz="1600" b="1" dirty="0"/>
              <a:t>black</a:t>
            </a:r>
            <a:r>
              <a:rPr lang="en-US" sz="1600" dirty="0"/>
              <a:t> lines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Cohorts</a:t>
            </a:r>
            <a:r>
              <a:rPr lang="en-US" sz="1600" dirty="0"/>
              <a:t> are shown by diagonal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F8100F-2BE7-3A37-0D42-2EA2C130386B}"/>
              </a:ext>
            </a:extLst>
          </p:cNvPr>
          <p:cNvSpPr/>
          <p:nvPr/>
        </p:nvSpPr>
        <p:spPr>
          <a:xfrm rot="2609009">
            <a:off x="7147084" y="3476847"/>
            <a:ext cx="990600" cy="78558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F4C341-9A7C-3D25-DC10-A470044162B2}"/>
              </a:ext>
            </a:extLst>
          </p:cNvPr>
          <p:cNvCxnSpPr>
            <a:cxnSpLocks/>
          </p:cNvCxnSpPr>
          <p:nvPr/>
        </p:nvCxnSpPr>
        <p:spPr>
          <a:xfrm>
            <a:off x="5913582" y="4700678"/>
            <a:ext cx="685800" cy="1263110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36850F-1640-97AC-60F6-BFF28C982925}"/>
              </a:ext>
            </a:extLst>
          </p:cNvPr>
          <p:cNvSpPr txBox="1"/>
          <p:nvPr/>
        </p:nvSpPr>
        <p:spPr>
          <a:xfrm rot="3720000">
            <a:off x="5631439" y="51158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0070C0"/>
                </a:solidFill>
              </a:rPr>
              <a:t>cohort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6962-15E9-6C33-B959-37566774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4CAF8-DF26-641F-C86F-6D296AD8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AB61010F-FDA0-ECF9-64D1-9CAB75D9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6" y="1949400"/>
            <a:ext cx="8248865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6D22E-4153-A569-53DB-BEE11F05D8C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Dashboards provide multiple images of different aspects, often linked interactively</a:t>
            </a:r>
          </a:p>
        </p:txBody>
      </p:sp>
    </p:spTree>
    <p:extLst>
      <p:ext uri="{BB962C8B-B14F-4D97-AF65-F5344CB8AC3E}">
        <p14:creationId xmlns:p14="http://schemas.microsoft.com/office/powerpoint/2010/main" val="1358190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Choropleth </a:t>
            </a:r>
            <a:r>
              <a:rPr lang="en-US" dirty="0"/>
              <a:t>maps shade by geographic unit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use contours of equal 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192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19200"/>
            <a:ext cx="32766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First</a:t>
            </a:r>
            <a:r>
              <a:rPr lang="en-US" dirty="0"/>
              <a:t>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Education: </a:t>
            </a:r>
            <a:r>
              <a:rPr lang="en-US" sz="1600" i="1" dirty="0"/>
              <a:t>France obscure </a:t>
            </a:r>
            <a:r>
              <a:rPr lang="en-US" sz="1600" dirty="0"/>
              <a:t>&amp; </a:t>
            </a:r>
            <a:r>
              <a:rPr lang="en-US" sz="1600" i="1" dirty="0"/>
              <a:t>France </a:t>
            </a:r>
            <a:r>
              <a:rPr lang="en-US" sz="1600" i="1" dirty="0" err="1"/>
              <a:t>éclairée</a:t>
            </a:r>
            <a:endParaRPr lang="en-US" sz="16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N. of France highest in education &amp; also property crime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3C18-43F1-BFD6-2342-BB58DA4F500E}"/>
              </a:ext>
            </a:extLst>
          </p:cNvPr>
          <p:cNvSpPr txBox="1"/>
          <p:nvPr/>
        </p:nvSpPr>
        <p:spPr>
          <a:xfrm>
            <a:off x="470171" y="4876800"/>
            <a:ext cx="3339829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This was the beginning of modern criminology &amp; social science --- relations among social variables made 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BE5DE-CEAA-0538-3C76-280144407E8A}"/>
              </a:ext>
            </a:extLst>
          </p:cNvPr>
          <p:cNvSpPr txBox="1"/>
          <p:nvPr/>
        </p:nvSpPr>
        <p:spPr>
          <a:xfrm>
            <a:off x="3962400" y="5791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Friendly, M. (2022). </a:t>
            </a:r>
            <a:r>
              <a:rPr lang="en-CA" sz="1200" dirty="0">
                <a:hlinkClick r:id="rId3"/>
              </a:rPr>
              <a:t>The life and works of André-Michel Guerry, revisited</a:t>
            </a:r>
            <a:r>
              <a:rPr lang="en-CA" sz="1200" dirty="0"/>
              <a:t>. </a:t>
            </a:r>
            <a:r>
              <a:rPr lang="en-CA" sz="1200" i="1" dirty="0"/>
              <a:t>Sociological Spectrum</a:t>
            </a:r>
            <a:r>
              <a:rPr lang="en-CA" sz="1200" dirty="0"/>
              <a:t>, 42, 233–259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1905001" y="2906713"/>
            <a:ext cx="6713102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roughly ordered by the number of variables, data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>
                <a:hlinkClick r:id="rId4"/>
              </a:rPr>
              <a:t>worldmapper.org </a:t>
            </a:r>
            <a:r>
              <a:rPr lang="en-US" altLang="en-US" dirty="0"/>
              <a:t>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animation </a:t>
            </a:r>
            <a:r>
              <a:rPr lang="en-CA" dirty="0"/>
              <a:t>shows the growth in CO2 emissions globally: the map keeps growing in size from 1970 - 2016</a:t>
            </a:r>
          </a:p>
          <a:p>
            <a:r>
              <a:rPr lang="en-CA" dirty="0"/>
              <a:t>also shows the changing shares of countries contributing to the increase in emissions</a:t>
            </a:r>
            <a:endParaRPr lang="en-US" dirty="0"/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C3D0BA2E-D2A2-AC7E-2238-5892E465FD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5" y="2305050"/>
            <a:ext cx="8191500" cy="409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D3BF7-549F-13B7-BF9E-6C0BAA0494D4}"/>
              </a:ext>
            </a:extLst>
          </p:cNvPr>
          <p:cNvSpPr txBox="1"/>
          <p:nvPr/>
        </p:nvSpPr>
        <p:spPr>
          <a:xfrm>
            <a:off x="685800" y="60960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https://worldmapper.org/map-animation-co2-emissions/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371600"/>
            <a:ext cx="2647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Can you see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6DFC2B-DFE7-E9AB-400B-B39AE07F50D5}"/>
              </a:ext>
            </a:extLst>
          </p:cNvPr>
          <p:cNvSpPr/>
          <p:nvPr/>
        </p:nvSpPr>
        <p:spPr>
          <a:xfrm>
            <a:off x="4724400" y="1256350"/>
            <a:ext cx="2438400" cy="1105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667000"/>
            <a:ext cx="27900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NB: 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Shouldn’t the axes be reversed?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Geography is ignored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RJ Andrews &amp; Howard Wainer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hlinkClick r:id="rId4"/>
              </a:rPr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74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3964712" y="588512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of Philosophy of Love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90367-462F-E71E-27BC-B1F065931E52}"/>
              </a:ext>
            </a:extLst>
          </p:cNvPr>
          <p:cNvSpPr txBox="1"/>
          <p:nvPr/>
        </p:nvSpPr>
        <p:spPr>
          <a:xfrm>
            <a:off x="3964712" y="6211456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Showing aspects of love between God and the faithful Catalan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</a:t>
            </a:r>
            <a:r>
              <a:rPr lang="en-US" dirty="0">
                <a:hlinkClick r:id="rId4"/>
              </a:rPr>
              <a:t>the evolution of species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Ramon </a:t>
            </a:r>
            <a:r>
              <a:rPr lang="en-US" dirty="0" err="1">
                <a:hlinkClick r:id="rId5"/>
              </a:rPr>
              <a:t>Llull’s</a:t>
            </a:r>
            <a:r>
              <a:rPr lang="en-US" dirty="0">
                <a:hlinkClick r:id="rId5"/>
              </a:rPr>
              <a:t> tree of science</a:t>
            </a:r>
            <a:r>
              <a:rPr lang="en-US" dirty="0"/>
              <a:t>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76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/>
              <a:t>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space-filling design: resolution ~ time</a:t>
            </a:r>
            <a:r>
              <a:rPr lang="en-US" altLang="en-US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baseline="30000" dirty="0"/>
              <a:t> </a:t>
            </a:r>
            <a:r>
              <a:rPr lang="en-US" altLang="en-US" dirty="0"/>
              <a:t>natural metaphors for roots, branches</a:t>
            </a:r>
            <a:endParaRPr lang="en-US" alt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77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83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</a:t>
            </a:r>
            <a:r>
              <a:rPr lang="en-US" dirty="0">
                <a:solidFill>
                  <a:srgbClr val="0070C0"/>
                </a:solidFill>
              </a:rPr>
              <a:t>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64D-2CA3-A0BD-20F6-D7DA6B10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B422C-9ABF-5D50-6546-E8030D0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8" name="Picture 7" descr="A white background with numbers and numbers&#10;&#10;Description automatically generated">
            <a:extLst>
              <a:ext uri="{FF2B5EF4-FFF2-40B4-BE49-F238E27FC236}">
                <a16:creationId xmlns:a16="http://schemas.microsoft.com/office/drawing/2014/main" id="{DD102E54-82D0-D996-CDC5-F4527053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524000"/>
            <a:ext cx="6967538" cy="4126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4BACD-DD6E-9686-72AA-DA894820E530}"/>
              </a:ext>
            </a:extLst>
          </p:cNvPr>
          <p:cNvSpPr txBox="1"/>
          <p:nvPr/>
        </p:nvSpPr>
        <p:spPr>
          <a:xfrm>
            <a:off x="4572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show the evolution of time series over time, you can use an animation line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DE2F0-85FB-4E57-F650-C39774CF1CE6}"/>
              </a:ext>
            </a:extLst>
          </p:cNvPr>
          <p:cNvSpPr txBox="1"/>
          <p:nvPr/>
        </p:nvSpPr>
        <p:spPr>
          <a:xfrm>
            <a:off x="904875" y="5867400"/>
            <a:ext cx="724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Data Visualization Catalog </a:t>
            </a:r>
            <a:r>
              <a:rPr lang="en-CA" dirty="0"/>
              <a:t>shows page views of its top 10 charts</a:t>
            </a:r>
          </a:p>
          <a:p>
            <a:r>
              <a:rPr lang="en-CA" dirty="0"/>
              <a:t>Graphs like this can be done using the </a:t>
            </a:r>
            <a:r>
              <a:rPr lang="en-CA" dirty="0" err="1">
                <a:hlinkClick r:id="rId4"/>
              </a:rPr>
              <a:t>gganimate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698063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>
                <a:solidFill>
                  <a:srgbClr val="0070C0"/>
                </a:solidFill>
              </a:rPr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shiny for R </a:t>
            </a:r>
            <a:r>
              <a:rPr lang="en-US" sz="2000" dirty="0"/>
              <a:t>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18963</TotalTime>
  <Words>6098</Words>
  <Application>Microsoft Office PowerPoint</Application>
  <PresentationFormat>On-screen Show (4:3)</PresentationFormat>
  <Paragraphs>828</Paragraphs>
  <Slides>97</Slides>
  <Notes>17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Arial Narrow</vt:lpstr>
      <vt:lpstr>Calibri</vt:lpstr>
      <vt:lpstr>Courier New</vt:lpstr>
      <vt:lpstr>Dreaming Outloud Script Pro</vt:lpstr>
      <vt:lpstr>Wingdings</vt:lpstr>
      <vt:lpstr>1_Office Theme</vt:lpstr>
      <vt:lpstr>MathType 6.0 Equation</vt:lpstr>
      <vt:lpstr>Equation</vt:lpstr>
      <vt:lpstr>Varieties of information visualization</vt:lpstr>
      <vt:lpstr>So many types</vt:lpstr>
      <vt:lpstr>How to classify ???</vt:lpstr>
      <vt:lpstr>Topics, by graph type: Content &amp; form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Bar chart variations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Mosaic plots</vt:lpstr>
      <vt:lpstr>Generalized pairs plots</vt:lpstr>
      <vt:lpstr>Parallel Sets</vt:lpstr>
      <vt:lpstr>Sankey diagram</vt:lpstr>
      <vt:lpstr>Sankey diagram</vt:lpstr>
      <vt:lpstr>3D: Iso-contour maps</vt:lpstr>
      <vt:lpstr>3D: Bivariate density estimation</vt:lpstr>
      <vt:lpstr>3D: population pyramid</vt:lpstr>
      <vt:lpstr>3D: scatterplot &amp; regression surface</vt:lpstr>
      <vt:lpstr>Dashboards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Scatterplot to the rescue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Animated line graph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103</cp:revision>
  <dcterms:created xsi:type="dcterms:W3CDTF">2021-05-06T19:22:38Z</dcterms:created>
  <dcterms:modified xsi:type="dcterms:W3CDTF">2024-01-18T16:51:50Z</dcterms:modified>
</cp:coreProperties>
</file>